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9" r:id="rId8"/>
    <p:sldId id="265" r:id="rId9"/>
    <p:sldId id="266" r:id="rId10"/>
    <p:sldId id="267" r:id="rId11"/>
    <p:sldId id="268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C11B7-6A17-4AFA-9668-6FFC162CF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482" y="1867437"/>
            <a:ext cx="10572000" cy="2971051"/>
          </a:xfrm>
        </p:spPr>
        <p:txBody>
          <a:bodyPr/>
          <a:lstStyle/>
          <a:p>
            <a:pPr algn="ctr"/>
            <a:r>
              <a:rPr lang="en-US" dirty="0"/>
              <a:t>Regents Exam and </a:t>
            </a:r>
            <a:br>
              <a:rPr lang="en-US" dirty="0"/>
            </a:br>
            <a:r>
              <a:rPr lang="en-US" dirty="0"/>
              <a:t>Graduation Requirements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A6B24-C488-4833-8F90-B96D3EF31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482" y="328306"/>
            <a:ext cx="4393660" cy="2196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73AF89-A20D-457C-9AA5-4CA738D75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10" y="328306"/>
            <a:ext cx="2284602" cy="2284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446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D6B267-7CDE-4E72-90F6-C7058E6E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What will it say on my </a:t>
            </a:r>
            <a:r>
              <a:rPr lang="en-US" dirty="0">
                <a:solidFill>
                  <a:srgbClr val="FFFF00"/>
                </a:solidFill>
              </a:rPr>
              <a:t>transcript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046FF9-7647-4469-AB1F-82BC1418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The NY State Department of Education will let us know how to record exemptions in PowerSchool.</a:t>
            </a:r>
          </a:p>
          <a:p>
            <a:pPr marL="0" indent="0" algn="ctr">
              <a:buNone/>
            </a:pPr>
            <a:r>
              <a:rPr lang="en-US" sz="3200" b="1" dirty="0"/>
              <a:t>Student transcripts will not reflect an examination score for any examination for which the student is exempted.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A7E308-C45F-4E92-8038-01487E68A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23" y="340905"/>
            <a:ext cx="2865368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41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D6B267-7CDE-4E72-90F6-C7058E6E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43" y="1609022"/>
            <a:ext cx="3765483" cy="338828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What about August 2020 </a:t>
            </a:r>
            <a:r>
              <a:rPr lang="en-US" dirty="0">
                <a:solidFill>
                  <a:srgbClr val="FFFF00"/>
                </a:solidFill>
              </a:rPr>
              <a:t>Summer School Regents Exams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046FF9-7647-4469-AB1F-82BC1418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NYS Education Department has not made a decision about the August 2020 administration of Regents Examinations.</a:t>
            </a:r>
          </a:p>
          <a:p>
            <a:pPr marL="0" indent="0" algn="ctr">
              <a:buNone/>
            </a:pPr>
            <a:r>
              <a:rPr lang="en-US" sz="2800" b="1" dirty="0"/>
              <a:t>As stated before, any student who enrolls in summer school to make up a failed course leading to a Regents Examination shall be exempt from the culminating exam.</a:t>
            </a:r>
          </a:p>
        </p:txBody>
      </p:sp>
      <p:pic>
        <p:nvPicPr>
          <p:cNvPr id="6" name="Picture 4" descr="Question mark PNG images free download">
            <a:extLst>
              <a:ext uri="{FF2B5EF4-FFF2-40B4-BE49-F238E27FC236}">
                <a16:creationId xmlns:a16="http://schemas.microsoft.com/office/drawing/2014/main" id="{442BDA24-C39C-4CF6-A706-D69091B1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2" y="429830"/>
            <a:ext cx="2861357" cy="189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989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C11B7-6A17-4AFA-9668-6FFC162CF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92" y="1449147"/>
            <a:ext cx="11526473" cy="2971051"/>
          </a:xfrm>
        </p:spPr>
        <p:txBody>
          <a:bodyPr/>
          <a:lstStyle/>
          <a:p>
            <a:pPr algn="ctr"/>
            <a:r>
              <a:rPr lang="en-US" sz="8000" dirty="0"/>
              <a:t>Earning Course Credit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D14968-981A-4DFA-88FE-32500E753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482" y="328306"/>
            <a:ext cx="4393660" cy="2196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5BB1EE-2260-4534-953C-B02337F53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56" y="328306"/>
            <a:ext cx="2284602" cy="2284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488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D6B267-7CDE-4E72-90F6-C7058E6E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How will I get </a:t>
            </a:r>
            <a:r>
              <a:rPr lang="en-US" dirty="0">
                <a:solidFill>
                  <a:srgbClr val="FFFF00"/>
                </a:solidFill>
              </a:rPr>
              <a:t>credit</a:t>
            </a:r>
            <a:r>
              <a:rPr lang="en-US" dirty="0"/>
              <a:t> for a course that I </a:t>
            </a:r>
            <a:r>
              <a:rPr lang="en-US" dirty="0">
                <a:solidFill>
                  <a:srgbClr val="FFFF00"/>
                </a:solidFill>
              </a:rPr>
              <a:t>needed to pass </a:t>
            </a:r>
            <a:r>
              <a:rPr lang="en-US" dirty="0"/>
              <a:t>this year?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046FF9-7647-4469-AB1F-82BC1418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dirty="0"/>
              <a:t>In the event that extended closure interferes with a school’s ability to provide the full unit of study (180 minutes per week) by the end of the school year, either face-to-face instruction or through other methods, the student should be granted the credit as long as the student has met the standards assessed in the provided coursework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600" b="1" u="sng" dirty="0"/>
              <a:t>Translation:</a:t>
            </a:r>
          </a:p>
          <a:p>
            <a:pPr marL="0" indent="0" algn="ctr">
              <a:buNone/>
            </a:pPr>
            <a:r>
              <a:rPr lang="en-US" sz="2600" b="1" dirty="0"/>
              <a:t>YOU MUST COMPLETE THE WORK YOUR TEACHERS ARE PROVIDING, SO THEY CAN JUSTIFY GIVING YOU CREDIT FOR THE COURSE.</a:t>
            </a:r>
          </a:p>
        </p:txBody>
      </p:sp>
    </p:spTree>
    <p:extLst>
      <p:ext uri="{BB962C8B-B14F-4D97-AF65-F5344CB8AC3E}">
        <p14:creationId xmlns:p14="http://schemas.microsoft.com/office/powerpoint/2010/main" val="3519291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D6B267-7CDE-4E72-90F6-C7058E6E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In order to qualify for the </a:t>
            </a:r>
            <a:r>
              <a:rPr lang="en-US" dirty="0">
                <a:solidFill>
                  <a:srgbClr val="FFFF00"/>
                </a:solidFill>
              </a:rPr>
              <a:t>exemption</a:t>
            </a:r>
            <a:r>
              <a:rPr lang="en-US" dirty="0"/>
              <a:t>, students must meet </a:t>
            </a:r>
            <a:r>
              <a:rPr lang="en-US" i="1" u="sng" dirty="0">
                <a:solidFill>
                  <a:srgbClr val="FFFF00"/>
                </a:solidFill>
              </a:rPr>
              <a:t>ONE</a:t>
            </a:r>
            <a:r>
              <a:rPr lang="en-US" dirty="0"/>
              <a:t> of the following eligibility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046FF9-7647-4469-AB1F-82BC1418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/>
              <a:t>Scenario 1:</a:t>
            </a:r>
          </a:p>
          <a:p>
            <a:pPr marL="0" indent="0" algn="ctr">
              <a:buNone/>
            </a:pPr>
            <a:r>
              <a:rPr lang="en-US" sz="2000" dirty="0"/>
              <a:t>The student is </a:t>
            </a:r>
            <a:r>
              <a:rPr lang="en-US" sz="2000" b="1" dirty="0"/>
              <a:t>currently enrolled </a:t>
            </a:r>
            <a:r>
              <a:rPr lang="en-US" sz="2000" dirty="0"/>
              <a:t>in a course of study culminating in a Regents Examination and </a:t>
            </a:r>
            <a:r>
              <a:rPr lang="en-US" sz="2000" b="1" dirty="0"/>
              <a:t>will have earned credit </a:t>
            </a:r>
            <a:r>
              <a:rPr lang="en-US" sz="2000" dirty="0"/>
              <a:t>in such course of study by the end of the 2019-20 school year.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u="sng" dirty="0"/>
              <a:t>Translation:</a:t>
            </a:r>
          </a:p>
          <a:p>
            <a:pPr marL="0" indent="0" algn="ctr">
              <a:buNone/>
            </a:pPr>
            <a:r>
              <a:rPr lang="en-US" sz="2000" dirty="0"/>
              <a:t>If you are sitting in a Regents Class and pass it at the end of the year, you will automatically be granted the Regents credit.</a:t>
            </a:r>
          </a:p>
        </p:txBody>
      </p:sp>
    </p:spTree>
    <p:extLst>
      <p:ext uri="{BB962C8B-B14F-4D97-AF65-F5344CB8AC3E}">
        <p14:creationId xmlns:p14="http://schemas.microsoft.com/office/powerpoint/2010/main" val="342690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D6B267-7CDE-4E72-90F6-C7058E6E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In order to qualify for the </a:t>
            </a:r>
            <a:r>
              <a:rPr lang="en-US" dirty="0">
                <a:solidFill>
                  <a:srgbClr val="FFFF00"/>
                </a:solidFill>
              </a:rPr>
              <a:t>exemption</a:t>
            </a:r>
            <a:r>
              <a:rPr lang="en-US" dirty="0"/>
              <a:t>, students must meet </a:t>
            </a:r>
            <a:r>
              <a:rPr lang="en-US" i="1" u="sng" dirty="0">
                <a:solidFill>
                  <a:srgbClr val="FFFF00"/>
                </a:solidFill>
              </a:rPr>
              <a:t>ONE</a:t>
            </a:r>
            <a:r>
              <a:rPr lang="en-US" dirty="0"/>
              <a:t> of the following eligibility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046FF9-7647-4469-AB1F-82BC1418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/>
              <a:t>Scenario 2</a:t>
            </a:r>
          </a:p>
          <a:p>
            <a:pPr marL="0" indent="0" algn="ctr">
              <a:buNone/>
            </a:pPr>
            <a:r>
              <a:rPr lang="en-US" sz="2000" dirty="0"/>
              <a:t>The student is in grade 7, is enrolled in a course of study culminating in a Regents Examination and will have passed such course of study by the end of the 2019-20 school year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u="sng" dirty="0"/>
              <a:t>Translation:</a:t>
            </a:r>
          </a:p>
          <a:p>
            <a:pPr marL="0" indent="0" algn="ctr">
              <a:buNone/>
            </a:pPr>
            <a:r>
              <a:rPr lang="en-US" sz="2000" dirty="0"/>
              <a:t>This does not apply to you. You aren’t in 7</a:t>
            </a:r>
            <a:r>
              <a:rPr lang="en-US" sz="2000" baseline="30000" dirty="0"/>
              <a:t>th</a:t>
            </a:r>
            <a:r>
              <a:rPr lang="en-US" sz="2000" dirty="0"/>
              <a:t> grade…</a:t>
            </a:r>
          </a:p>
        </p:txBody>
      </p:sp>
    </p:spTree>
    <p:extLst>
      <p:ext uri="{BB962C8B-B14F-4D97-AF65-F5344CB8AC3E}">
        <p14:creationId xmlns:p14="http://schemas.microsoft.com/office/powerpoint/2010/main" val="362006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D6B267-7CDE-4E72-90F6-C7058E6E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In order to qualify for the </a:t>
            </a:r>
            <a:r>
              <a:rPr lang="en-US" dirty="0">
                <a:solidFill>
                  <a:srgbClr val="FFFF00"/>
                </a:solidFill>
              </a:rPr>
              <a:t>exemption</a:t>
            </a:r>
            <a:r>
              <a:rPr lang="en-US" dirty="0"/>
              <a:t>, students must meet </a:t>
            </a:r>
            <a:r>
              <a:rPr lang="en-US" i="1" u="sng" dirty="0">
                <a:solidFill>
                  <a:srgbClr val="FFFF00"/>
                </a:solidFill>
              </a:rPr>
              <a:t>ONE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of the following eligibility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046FF9-7647-4469-AB1F-82BC1418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u="sng" dirty="0"/>
              <a:t>Scenario 3</a:t>
            </a:r>
          </a:p>
          <a:p>
            <a:pPr marL="0" indent="0" algn="ctr">
              <a:buNone/>
            </a:pPr>
            <a:r>
              <a:rPr lang="en-US" sz="2000" dirty="0"/>
              <a:t>The student is </a:t>
            </a:r>
            <a:r>
              <a:rPr lang="en-US" sz="2000" b="1" dirty="0"/>
              <a:t>currently enrolled</a:t>
            </a:r>
            <a:r>
              <a:rPr lang="en-US" sz="2000" dirty="0"/>
              <a:t> in a course of study culminating in a Regents Examination and has </a:t>
            </a:r>
            <a:r>
              <a:rPr lang="en-US" sz="2000" b="1" dirty="0"/>
              <a:t>FAILED to earn credit</a:t>
            </a:r>
            <a:r>
              <a:rPr lang="en-US" sz="2000" dirty="0"/>
              <a:t> by the end of the school year.  Such student </a:t>
            </a:r>
            <a:r>
              <a:rPr lang="en-US" sz="2000" b="1" dirty="0"/>
              <a:t>returns for summer instruction</a:t>
            </a:r>
            <a:r>
              <a:rPr lang="en-US" sz="2000" dirty="0"/>
              <a:t> to make up the failed course credit and is subsequently </a:t>
            </a:r>
            <a:r>
              <a:rPr lang="en-US" sz="2000" b="1" dirty="0"/>
              <a:t>granted diploma credit in August 2020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u="sng" dirty="0"/>
              <a:t>Translation:</a:t>
            </a:r>
          </a:p>
          <a:p>
            <a:pPr marL="0" indent="0" algn="ctr">
              <a:buNone/>
            </a:pPr>
            <a:r>
              <a:rPr lang="en-US" sz="2000" dirty="0"/>
              <a:t>You are sitting in a Regents course and fail it.  You re-take the course in Summer School and pass it and earn Regents Credit.  You graduate in August.</a:t>
            </a:r>
          </a:p>
        </p:txBody>
      </p:sp>
    </p:spTree>
    <p:extLst>
      <p:ext uri="{BB962C8B-B14F-4D97-AF65-F5344CB8AC3E}">
        <p14:creationId xmlns:p14="http://schemas.microsoft.com/office/powerpoint/2010/main" val="848049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D6B267-7CDE-4E72-90F6-C7058E6E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In order to qualify for the </a:t>
            </a:r>
            <a:r>
              <a:rPr lang="en-US" dirty="0">
                <a:solidFill>
                  <a:srgbClr val="FFFF00"/>
                </a:solidFill>
              </a:rPr>
              <a:t>exemption</a:t>
            </a:r>
            <a:r>
              <a:rPr lang="en-US" dirty="0"/>
              <a:t>, students must meet </a:t>
            </a:r>
            <a:r>
              <a:rPr lang="en-US" i="1" u="sng" dirty="0">
                <a:solidFill>
                  <a:srgbClr val="FFFF00"/>
                </a:solidFill>
              </a:rPr>
              <a:t>ONE</a:t>
            </a:r>
            <a:r>
              <a:rPr lang="en-US" dirty="0"/>
              <a:t> of the following eligibility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046FF9-7647-4469-AB1F-82BC1418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u="sng" dirty="0"/>
              <a:t>Scenario 4</a:t>
            </a:r>
          </a:p>
          <a:p>
            <a:pPr marL="0" indent="0" algn="ctr">
              <a:buNone/>
            </a:pPr>
            <a:r>
              <a:rPr lang="en-US" sz="2000" dirty="0"/>
              <a:t>The student was </a:t>
            </a:r>
            <a:r>
              <a:rPr lang="en-US" sz="2000" b="1" dirty="0"/>
              <a:t>previously enrolled</a:t>
            </a:r>
            <a:r>
              <a:rPr lang="en-US" sz="2000" dirty="0"/>
              <a:t> in the course of study leading to an applicable Regents Examination, </a:t>
            </a:r>
            <a:r>
              <a:rPr lang="en-US" sz="2000" b="1" dirty="0"/>
              <a:t>has achieved course credit, and has not yet passed the associated Regents Examination</a:t>
            </a:r>
            <a:r>
              <a:rPr lang="en-US" sz="2000" dirty="0"/>
              <a:t> but was </a:t>
            </a:r>
            <a:r>
              <a:rPr lang="en-US" sz="2000" b="1" i="1" u="sng" dirty="0"/>
              <a:t>intending to take the test in June 2020 </a:t>
            </a:r>
            <a:r>
              <a:rPr lang="en-US" sz="2000" dirty="0"/>
              <a:t>to achieve a passing score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u="sng" dirty="0"/>
              <a:t>Translation:</a:t>
            </a:r>
          </a:p>
          <a:p>
            <a:pPr marL="0" indent="0" algn="ctr">
              <a:buNone/>
            </a:pPr>
            <a:r>
              <a:rPr lang="en-US" sz="2000" dirty="0"/>
              <a:t>You’ve already taken the Regents course and passed, but not the Exam.  How do we know you </a:t>
            </a:r>
            <a:r>
              <a:rPr lang="en-US" sz="2000" b="1" i="1" u="sng" dirty="0"/>
              <a:t>“intended to take the exam” </a:t>
            </a:r>
            <a:r>
              <a:rPr lang="en-US" sz="2000" dirty="0"/>
              <a:t>in June?</a:t>
            </a:r>
          </a:p>
        </p:txBody>
      </p:sp>
    </p:spTree>
    <p:extLst>
      <p:ext uri="{BB962C8B-B14F-4D97-AF65-F5344CB8AC3E}">
        <p14:creationId xmlns:p14="http://schemas.microsoft.com/office/powerpoint/2010/main" val="2213157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D6B267-7CDE-4E72-90F6-C7058E6E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Students can apply the “</a:t>
            </a:r>
            <a:r>
              <a:rPr lang="en-US" i="1" u="sng" dirty="0">
                <a:solidFill>
                  <a:srgbClr val="FFFF00"/>
                </a:solidFill>
              </a:rPr>
              <a:t>intended to take a Regents Examination</a:t>
            </a:r>
            <a:r>
              <a:rPr lang="en-US" dirty="0"/>
              <a:t>” eligibility requirement under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i="1" u="sng" dirty="0">
                <a:solidFill>
                  <a:srgbClr val="FFFF00"/>
                </a:solidFill>
              </a:rPr>
              <a:t>ONE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of the following circumstances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046FF9-7647-4469-AB1F-82BC1418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sz="2000" dirty="0"/>
              <a:t>The student informed the school that s/he wished to retake the examination</a:t>
            </a:r>
          </a:p>
          <a:p>
            <a:pPr marL="0" indent="0" algn="ctr">
              <a:buNone/>
            </a:pPr>
            <a:r>
              <a:rPr lang="en-US" sz="2000" dirty="0"/>
              <a:t>or</a:t>
            </a:r>
          </a:p>
          <a:p>
            <a:pPr algn="ctr"/>
            <a:r>
              <a:rPr lang="en-US" sz="2000" dirty="0"/>
              <a:t>The student was receiving academic intervention, supplemental instruction or tutoring of some kind in preparation to take the examination</a:t>
            </a:r>
          </a:p>
          <a:p>
            <a:pPr marL="0" indent="0" algn="ctr">
              <a:buNone/>
            </a:pPr>
            <a:r>
              <a:rPr lang="en-US" sz="2000" dirty="0"/>
              <a:t>or</a:t>
            </a:r>
          </a:p>
          <a:p>
            <a:pPr algn="ctr"/>
            <a:r>
              <a:rPr lang="en-US" sz="2000" dirty="0"/>
              <a:t>The student took the examination in June 2019, August 2019, or January 2020 in an attempt to pass or better his/her score</a:t>
            </a:r>
          </a:p>
        </p:txBody>
      </p:sp>
    </p:spTree>
    <p:extLst>
      <p:ext uri="{BB962C8B-B14F-4D97-AF65-F5344CB8AC3E}">
        <p14:creationId xmlns:p14="http://schemas.microsoft.com/office/powerpoint/2010/main" val="1070321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D6B267-7CDE-4E72-90F6-C7058E6E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85" y="2201784"/>
            <a:ext cx="3765483" cy="338828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Do I still need </a:t>
            </a:r>
            <a:r>
              <a:rPr lang="en-US" dirty="0">
                <a:solidFill>
                  <a:srgbClr val="FFFF00"/>
                </a:solidFill>
              </a:rPr>
              <a:t>1,200 Minutes of Science Lab </a:t>
            </a:r>
            <a:r>
              <a:rPr lang="en-US" dirty="0"/>
              <a:t>time to be exempted from a </a:t>
            </a:r>
            <a:r>
              <a:rPr lang="en-US" dirty="0">
                <a:solidFill>
                  <a:srgbClr val="FFFF00"/>
                </a:solidFill>
              </a:rPr>
              <a:t>Science Regents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046FF9-7647-4469-AB1F-82BC1418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No.  Hands on laboratory experiences missed because of a school closure does </a:t>
            </a:r>
            <a:r>
              <a:rPr lang="en-US" sz="3200" b="1" dirty="0"/>
              <a:t>NOT</a:t>
            </a:r>
            <a:r>
              <a:rPr lang="en-US" sz="3200" dirty="0"/>
              <a:t> eliminate the student from being exempt for the corresponding Science Regents Examination</a:t>
            </a:r>
          </a:p>
        </p:txBody>
      </p:sp>
      <p:pic>
        <p:nvPicPr>
          <p:cNvPr id="1028" name="Picture 4" descr="Question mark PNG images free download">
            <a:extLst>
              <a:ext uri="{FF2B5EF4-FFF2-40B4-BE49-F238E27FC236}">
                <a16:creationId xmlns:a16="http://schemas.microsoft.com/office/drawing/2014/main" id="{837769FB-2A04-4FB8-BC8D-0E0F34A7B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1" y="80496"/>
            <a:ext cx="2578123" cy="17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99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D6B267-7CDE-4E72-90F6-C7058E6E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69" y="2187863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What about an </a:t>
            </a:r>
            <a:r>
              <a:rPr lang="en-US" dirty="0">
                <a:solidFill>
                  <a:srgbClr val="FFFF00"/>
                </a:solidFill>
              </a:rPr>
              <a:t>Advanced Diploma</a:t>
            </a:r>
            <a:r>
              <a:rPr lang="en-US" dirty="0"/>
              <a:t>, or </a:t>
            </a:r>
            <a:r>
              <a:rPr lang="en-US" dirty="0">
                <a:solidFill>
                  <a:srgbClr val="FFFF00"/>
                </a:solidFill>
              </a:rPr>
              <a:t>Diploma with Distinction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046FF9-7647-4469-AB1F-82BC1418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/>
              <a:t>LOTE Checkpoint B</a:t>
            </a:r>
          </a:p>
          <a:p>
            <a:pPr marL="0" indent="0" algn="ctr">
              <a:buNone/>
            </a:pPr>
            <a:r>
              <a:rPr lang="en-US" sz="2800" dirty="0"/>
              <a:t>Districts may exempt the requirement of passing the LOTE Checkpoint B in order to meet the requirements for an Advanced Diploma, provided that they would have earned at least 3 credits in the subject prior to the end of the 2019-20 school year.</a:t>
            </a:r>
          </a:p>
        </p:txBody>
      </p:sp>
      <p:pic>
        <p:nvPicPr>
          <p:cNvPr id="8" name="Picture 4" descr="Question mark PNG images free download">
            <a:extLst>
              <a:ext uri="{FF2B5EF4-FFF2-40B4-BE49-F238E27FC236}">
                <a16:creationId xmlns:a16="http://schemas.microsoft.com/office/drawing/2014/main" id="{612442CF-0574-4FF6-93DE-A170F7F77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7" y="293643"/>
            <a:ext cx="2861357" cy="189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61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D6B267-7CDE-4E72-90F6-C7058E6E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85" y="2187862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What about an </a:t>
            </a:r>
            <a:r>
              <a:rPr lang="en-US" dirty="0">
                <a:solidFill>
                  <a:srgbClr val="FFFF00"/>
                </a:solidFill>
              </a:rPr>
              <a:t>Advanced Diploma</a:t>
            </a:r>
            <a:r>
              <a:rPr lang="en-US" dirty="0"/>
              <a:t>, or </a:t>
            </a:r>
            <a:r>
              <a:rPr lang="en-US" dirty="0">
                <a:solidFill>
                  <a:srgbClr val="FFFF00"/>
                </a:solidFill>
              </a:rPr>
              <a:t>Diploma with Distinction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046FF9-7647-4469-AB1F-82BC1418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/>
              <a:t>Mastery, Honors, Seal of Bi-Literacy</a:t>
            </a:r>
          </a:p>
          <a:p>
            <a:pPr marL="0" indent="0" algn="ctr">
              <a:buNone/>
            </a:pPr>
            <a:r>
              <a:rPr lang="en-US" sz="2400" dirty="0"/>
              <a:t>Examinations from which students have been given an exemption shall be </a:t>
            </a:r>
            <a:r>
              <a:rPr lang="en-US" sz="2400" b="1" dirty="0"/>
              <a:t>excluded</a:t>
            </a:r>
            <a:r>
              <a:rPr lang="en-US" sz="2400" dirty="0"/>
              <a:t> from any calculation used for determining eligibility for an Honors or Mastery endorsement on a diploma.</a:t>
            </a:r>
          </a:p>
          <a:p>
            <a:pPr marL="0" indent="0" algn="ctr">
              <a:buNone/>
            </a:pPr>
            <a:r>
              <a:rPr lang="en-US" sz="2400" dirty="0"/>
              <a:t>The Department of Education will issue separate guidance to address flexibility for fulfilling unfinished requirements for the </a:t>
            </a:r>
            <a:r>
              <a:rPr lang="en-US" sz="2400" b="1" dirty="0">
                <a:highlight>
                  <a:srgbClr val="FFFF00"/>
                </a:highlight>
              </a:rPr>
              <a:t>Seal of Bi-Literacy</a:t>
            </a:r>
          </a:p>
        </p:txBody>
      </p:sp>
      <p:pic>
        <p:nvPicPr>
          <p:cNvPr id="6" name="Picture 4" descr="Question mark PNG images free download">
            <a:extLst>
              <a:ext uri="{FF2B5EF4-FFF2-40B4-BE49-F238E27FC236}">
                <a16:creationId xmlns:a16="http://schemas.microsoft.com/office/drawing/2014/main" id="{77E46167-F39D-4FC4-B7D7-0261B3BF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7" y="293643"/>
            <a:ext cx="2861357" cy="189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56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811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2</vt:lpstr>
      <vt:lpstr>Quotable</vt:lpstr>
      <vt:lpstr>Regents Exam and  Graduation Requirements</vt:lpstr>
      <vt:lpstr>In order to qualify for the exemption, students must meet ONE of the following eligibility requirements</vt:lpstr>
      <vt:lpstr>In order to qualify for the exemption, students must meet ONE of the following eligibility requirements</vt:lpstr>
      <vt:lpstr>In order to qualify for the exemption, students must meet ONE of the following eligibility requirements</vt:lpstr>
      <vt:lpstr>In order to qualify for the exemption, students must meet ONE of the following eligibility requirements</vt:lpstr>
      <vt:lpstr>Students can apply the “intended to take a Regents Examination” eligibility requirement under ONE of the following circumstances</vt:lpstr>
      <vt:lpstr>Do I still need 1,200 Minutes of Science Lab time to be exempted from a Science Regents?</vt:lpstr>
      <vt:lpstr>What about an Advanced Diploma, or Diploma with Distinction?</vt:lpstr>
      <vt:lpstr>What about an Advanced Diploma, or Diploma with Distinction?</vt:lpstr>
      <vt:lpstr>What will it say on my transcript?</vt:lpstr>
      <vt:lpstr>What about August 2020 Summer School Regents Exams?</vt:lpstr>
      <vt:lpstr>Earning Course Credit</vt:lpstr>
      <vt:lpstr>How will I get credit for a course that I needed to pass this year?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Regents Exam and Graduation Requirements – Class of 2020</dc:title>
  <dc:creator>KAUFMAN, ADAM</dc:creator>
  <cp:lastModifiedBy>PETRINO, ANGELO</cp:lastModifiedBy>
  <cp:revision>15</cp:revision>
  <dcterms:created xsi:type="dcterms:W3CDTF">2020-04-07T19:35:22Z</dcterms:created>
  <dcterms:modified xsi:type="dcterms:W3CDTF">2020-04-08T17:01:35Z</dcterms:modified>
</cp:coreProperties>
</file>